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60" r:id="rId3"/>
    <p:sldId id="257" r:id="rId4"/>
    <p:sldId id="261" r:id="rId5"/>
    <p:sldId id="262" r:id="rId6"/>
    <p:sldId id="264" r:id="rId7"/>
    <p:sldId id="263" r:id="rId8"/>
    <p:sldId id="259" r:id="rId9"/>
    <p:sldId id="258"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81615" autoAdjust="0"/>
  </p:normalViewPr>
  <p:slideViewPr>
    <p:cSldViewPr snapToGrid="0">
      <p:cViewPr varScale="1">
        <p:scale>
          <a:sx n="59" d="100"/>
          <a:sy n="59" d="100"/>
        </p:scale>
        <p:origin x="-1140"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F07545-0B7D-4455-BBEA-9F015244514A}" type="datetimeFigureOut">
              <a:rPr lang="en-US" smtClean="0"/>
              <a:pPr/>
              <a:t>11/2/2019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FF4AEA-5577-4BD2-BCB8-917389D03557}" type="slidenum">
              <a:rPr lang="en-US" smtClean="0"/>
              <a:pPr/>
              <a:t>‹#›</a:t>
            </a:fld>
            <a:endParaRPr lang="en-US"/>
          </a:p>
        </p:txBody>
      </p:sp>
    </p:spTree>
    <p:extLst>
      <p:ext uri="{BB962C8B-B14F-4D97-AF65-F5344CB8AC3E}">
        <p14:creationId xmlns:p14="http://schemas.microsoft.com/office/powerpoint/2010/main" xmlns="" val="1503571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Americans have come to expect safe water supply as a fundamental right and integral part of sustaining public health.  And, indeed, water systems in the United States provide safe, high‐quality drinking water most of the time in most places.  However, confidence regarding the quality of their drinking water has often been shaken lately by a series of high‐visibility crises that have affected safe water supply. Some of these crises highlight the challenges to maintaining safe water supply, resulting particularly from continuing and legacy pollution of source waters and an aging infrastructure that is in need of significant repair and modernization.</a:t>
            </a:r>
          </a:p>
        </p:txBody>
      </p:sp>
      <p:sp>
        <p:nvSpPr>
          <p:cNvPr id="4" name="Slide Number Placeholder 3"/>
          <p:cNvSpPr>
            <a:spLocks noGrp="1"/>
          </p:cNvSpPr>
          <p:nvPr>
            <p:ph type="sldNum" sz="quarter" idx="5"/>
          </p:nvPr>
        </p:nvSpPr>
        <p:spPr/>
        <p:txBody>
          <a:bodyPr/>
          <a:lstStyle/>
          <a:p>
            <a:fld id="{4AFF4AEA-5577-4BD2-BCB8-917389D03557}" type="slidenum">
              <a:rPr lang="en-US" smtClean="0"/>
              <a:pPr/>
              <a:t>2</a:t>
            </a:fld>
            <a:endParaRPr lang="en-US"/>
          </a:p>
        </p:txBody>
      </p:sp>
    </p:spTree>
    <p:extLst>
      <p:ext uri="{BB962C8B-B14F-4D97-AF65-F5344CB8AC3E}">
        <p14:creationId xmlns:p14="http://schemas.microsoft.com/office/powerpoint/2010/main" xmlns="" val="3083715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taking the responsibility of governing the United States of America, the federal government agrees to the social contract that it will protect its citizens from harm.  The citizens however give up some degree of their freedom for this protection and security. </a:t>
            </a:r>
          </a:p>
          <a:p>
            <a:r>
              <a:rPr lang="en-US" dirty="0"/>
              <a:t>An attack on water infrastructure may result in significant causalities for instance the risk of societal disarray, disruptions and over-reactions from the public and the government may be high. </a:t>
            </a:r>
          </a:p>
        </p:txBody>
      </p:sp>
      <p:sp>
        <p:nvSpPr>
          <p:cNvPr id="4" name="Slide Number Placeholder 3"/>
          <p:cNvSpPr>
            <a:spLocks noGrp="1"/>
          </p:cNvSpPr>
          <p:nvPr>
            <p:ph type="sldNum" sz="quarter" idx="5"/>
          </p:nvPr>
        </p:nvSpPr>
        <p:spPr/>
        <p:txBody>
          <a:bodyPr/>
          <a:lstStyle/>
          <a:p>
            <a:fld id="{4AFF4AEA-5577-4BD2-BCB8-917389D03557}" type="slidenum">
              <a:rPr lang="en-US" smtClean="0"/>
              <a:pPr/>
              <a:t>3</a:t>
            </a:fld>
            <a:endParaRPr lang="en-US"/>
          </a:p>
        </p:txBody>
      </p:sp>
    </p:spTree>
    <p:extLst>
      <p:ext uri="{BB962C8B-B14F-4D97-AF65-F5344CB8AC3E}">
        <p14:creationId xmlns:p14="http://schemas.microsoft.com/office/powerpoint/2010/main" xmlns="" val="2298383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oldest and simplest justification for government is as protector: protecting citizens. Thomas Hobbes’ Leviathan describes a world of unrelenting insecurity without a government to provide the safety of law and order, protecting citizens from each other and from foreign foes. Domestic and foreign enemies may attack a country in different ways for instance attacks on Water Infrastructure Systems. </a:t>
            </a:r>
          </a:p>
          <a:p>
            <a:endParaRPr lang="en-US" dirty="0"/>
          </a:p>
        </p:txBody>
      </p:sp>
      <p:sp>
        <p:nvSpPr>
          <p:cNvPr id="4" name="Slide Number Placeholder 3"/>
          <p:cNvSpPr>
            <a:spLocks noGrp="1"/>
          </p:cNvSpPr>
          <p:nvPr>
            <p:ph type="sldNum" sz="quarter" idx="5"/>
          </p:nvPr>
        </p:nvSpPr>
        <p:spPr/>
        <p:txBody>
          <a:bodyPr/>
          <a:lstStyle/>
          <a:p>
            <a:fld id="{4AFF4AEA-5577-4BD2-BCB8-917389D03557}" type="slidenum">
              <a:rPr lang="en-US" smtClean="0"/>
              <a:pPr/>
              <a:t>5</a:t>
            </a:fld>
            <a:endParaRPr lang="en-US"/>
          </a:p>
        </p:txBody>
      </p:sp>
    </p:spTree>
    <p:extLst>
      <p:ext uri="{BB962C8B-B14F-4D97-AF65-F5344CB8AC3E}">
        <p14:creationId xmlns:p14="http://schemas.microsoft.com/office/powerpoint/2010/main" xmlns="" val="3393449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Failure of water utility management is dangerous contaminants into drinking water which has adverse health effects. Some of the water infrastructures such as pipes were installed many years ago, with some of them corroding therefore leaching minerals such as lead into drinking water (</a:t>
            </a:r>
            <a:r>
              <a:rPr lang="en-US" dirty="0">
                <a:latin typeface="Times New Roman" panose="02020603050405020304" pitchFamily="18" charset="0"/>
                <a:cs typeface="Times New Roman" panose="02020603050405020304" pitchFamily="18" charset="0"/>
              </a:rPr>
              <a:t>Grigg, 2019)</a:t>
            </a:r>
            <a:r>
              <a:rPr lang="en-US" dirty="0"/>
              <a:t>.  The current climate change that the world is facing is impacting the availability of water, some water resources are diminishing which is affecting the supply of water. Climate change is also contributing to the emergence of other contamination sources that may affect public health. For instance, microbial pathogens such as bacterium legionella and amoeba have been identified as emerging risks to contaminating water (</a:t>
            </a:r>
            <a:r>
              <a:rPr lang="en-US" dirty="0" err="1">
                <a:latin typeface="Times New Roman" panose="02020603050405020304" pitchFamily="18" charset="0"/>
                <a:cs typeface="Times New Roman" panose="02020603050405020304" pitchFamily="18" charset="0"/>
              </a:rPr>
              <a:t>Knopman</a:t>
            </a:r>
            <a:r>
              <a:rPr lang="en-US" dirty="0">
                <a:latin typeface="Times New Roman" panose="02020603050405020304" pitchFamily="18" charset="0"/>
                <a:cs typeface="Times New Roman" panose="02020603050405020304" pitchFamily="18" charset="0"/>
              </a:rPr>
              <a:t> et al., 2018)</a:t>
            </a:r>
            <a:r>
              <a:rPr lang="en-US" dirty="0"/>
              <a:t>. </a:t>
            </a:r>
          </a:p>
          <a:p>
            <a:r>
              <a:rPr lang="en-US" sz="1200" b="0" i="0" kern="1200" dirty="0">
                <a:solidFill>
                  <a:schemeClr val="tx1"/>
                </a:solidFill>
                <a:effectLst/>
                <a:latin typeface="+mn-lt"/>
                <a:ea typeface="+mn-ea"/>
                <a:cs typeface="+mn-cs"/>
              </a:rPr>
              <a:t>Technological advancements allow detection of chemicals in ever tinier amounts, measured in “parts per billion” and “parts per trillion” or nanograms and picograms.  Science and policy struggle to keep up, as the effects of such tiny amounts of a substance are not well understood.  One must ask, “How much is safe?” And the tradeoff comes in the form of the cost to society or individual budgets from actions to remove substances or prevent exposure.</a:t>
            </a:r>
            <a:endParaRPr lang="en-US" dirty="0"/>
          </a:p>
        </p:txBody>
      </p:sp>
      <p:sp>
        <p:nvSpPr>
          <p:cNvPr id="4" name="Slide Number Placeholder 3"/>
          <p:cNvSpPr>
            <a:spLocks noGrp="1"/>
          </p:cNvSpPr>
          <p:nvPr>
            <p:ph type="sldNum" sz="quarter" idx="5"/>
          </p:nvPr>
        </p:nvSpPr>
        <p:spPr/>
        <p:txBody>
          <a:bodyPr/>
          <a:lstStyle/>
          <a:p>
            <a:fld id="{4AFF4AEA-5577-4BD2-BCB8-917389D03557}" type="slidenum">
              <a:rPr lang="en-US" smtClean="0"/>
              <a:pPr/>
              <a:t>6</a:t>
            </a:fld>
            <a:endParaRPr lang="en-US"/>
          </a:p>
        </p:txBody>
      </p:sp>
    </p:spTree>
    <p:extLst>
      <p:ext uri="{BB962C8B-B14F-4D97-AF65-F5344CB8AC3E}">
        <p14:creationId xmlns:p14="http://schemas.microsoft.com/office/powerpoint/2010/main" xmlns="" val="1063677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need for to enhance mechanisms for planning and planning to ensure that response services are prepared for any emergency cases. Lack of government agencies and state department cooperation had negative impacts on Deepwater Horizon response due to limited understanding of the current response policy, Area Contingency Plans, and the National oil and Hazardous Substances Pollution Contingency Plan (NCP). The response organization to accommodate local government interests in order to maintain utility of effort and ensure a coordinated response. </a:t>
            </a:r>
          </a:p>
          <a:p>
            <a:r>
              <a:rPr lang="en-US" dirty="0"/>
              <a:t>Although NCP contains guidance of Area contingency plans, there is need for additional policy guidance and protocol to assist sector specific area committees to develop comprehensive and functional plane (</a:t>
            </a:r>
            <a:r>
              <a:rPr lang="en-US" dirty="0">
                <a:latin typeface="Times New Roman" panose="02020603050405020304" pitchFamily="18" charset="0"/>
                <a:cs typeface="Times New Roman" panose="02020603050405020304" pitchFamily="18" charset="0"/>
              </a:rPr>
              <a:t>Hazen, 2018)</a:t>
            </a:r>
            <a:r>
              <a:rPr lang="en-US" dirty="0"/>
              <a:t>. There is an importance for use of advanced technologies in identification potential risk areas which will enable prevention before disaster occurrence. </a:t>
            </a:r>
          </a:p>
        </p:txBody>
      </p:sp>
      <p:sp>
        <p:nvSpPr>
          <p:cNvPr id="4" name="Slide Number Placeholder 3"/>
          <p:cNvSpPr>
            <a:spLocks noGrp="1"/>
          </p:cNvSpPr>
          <p:nvPr>
            <p:ph type="sldNum" sz="quarter" idx="5"/>
          </p:nvPr>
        </p:nvSpPr>
        <p:spPr/>
        <p:txBody>
          <a:bodyPr/>
          <a:lstStyle/>
          <a:p>
            <a:fld id="{4AFF4AEA-5577-4BD2-BCB8-917389D03557}" type="slidenum">
              <a:rPr lang="en-US" smtClean="0"/>
              <a:pPr/>
              <a:t>8</a:t>
            </a:fld>
            <a:endParaRPr lang="en-US"/>
          </a:p>
        </p:txBody>
      </p:sp>
    </p:spTree>
    <p:extLst>
      <p:ext uri="{BB962C8B-B14F-4D97-AF65-F5344CB8AC3E}">
        <p14:creationId xmlns:p14="http://schemas.microsoft.com/office/powerpoint/2010/main" xmlns="" val="1271246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national security decision directive can guide executive agency actions and mandate for protection of water infrastructure. A water security strategy should be drafted to reflect on the water risks and hotspots which will help the government pinpoint areas that are at risk and require immediate attention. </a:t>
            </a:r>
            <a:r>
              <a:rPr lang="en-US" sz="1200" kern="1200" dirty="0">
                <a:solidFill>
                  <a:schemeClr val="tx1"/>
                </a:solidFill>
                <a:effectLst/>
                <a:latin typeface="+mn-lt"/>
                <a:ea typeface="+mn-ea"/>
                <a:cs typeface="+mn-cs"/>
              </a:rPr>
              <a:t>In addition to an assessment of where assistance is most needed from a strategic perspective, the world water security strategy should evaluate the potential efficacy of different programs to increase the likelihood of success and minimize the possibility of doing more harm than good.</a:t>
            </a:r>
          </a:p>
          <a:p>
            <a:r>
              <a:rPr lang="en-US" dirty="0"/>
              <a:t>If this initiative is to receive the attention it deserves, additional financial and personnel resources are needed. The U.S. government has invested some funding toward understanding the security challenges associated with water, but it still lacks sufficient capabilities to monitor and analyze problems on a continuous basis or to coordinate an effective response</a:t>
            </a:r>
          </a:p>
        </p:txBody>
      </p:sp>
      <p:sp>
        <p:nvSpPr>
          <p:cNvPr id="4" name="Slide Number Placeholder 3"/>
          <p:cNvSpPr>
            <a:spLocks noGrp="1"/>
          </p:cNvSpPr>
          <p:nvPr>
            <p:ph type="sldNum" sz="quarter" idx="5"/>
          </p:nvPr>
        </p:nvSpPr>
        <p:spPr/>
        <p:txBody>
          <a:bodyPr/>
          <a:lstStyle/>
          <a:p>
            <a:fld id="{4AFF4AEA-5577-4BD2-BCB8-917389D03557}" type="slidenum">
              <a:rPr lang="en-US" smtClean="0"/>
              <a:pPr/>
              <a:t>9</a:t>
            </a:fld>
            <a:endParaRPr lang="en-US"/>
          </a:p>
        </p:txBody>
      </p:sp>
    </p:spTree>
    <p:extLst>
      <p:ext uri="{BB962C8B-B14F-4D97-AF65-F5344CB8AC3E}">
        <p14:creationId xmlns:p14="http://schemas.microsoft.com/office/powerpoint/2010/main" xmlns="" val="3322563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F4AEA-5577-4BD2-BCB8-917389D03557}" type="slidenum">
              <a:rPr lang="en-US" smtClean="0"/>
              <a:pPr/>
              <a:t>10</a:t>
            </a:fld>
            <a:endParaRPr lang="en-US"/>
          </a:p>
        </p:txBody>
      </p:sp>
    </p:spTree>
    <p:extLst>
      <p:ext uri="{BB962C8B-B14F-4D97-AF65-F5344CB8AC3E}">
        <p14:creationId xmlns:p14="http://schemas.microsoft.com/office/powerpoint/2010/main" xmlns="" val="39529267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pPr/>
              <a:t>11/2/2019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xmlns=""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11/2/2019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6C4FC-74D1-483C-8B96-327BE6E2E8E4}"/>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Water security</a:t>
            </a:r>
          </a:p>
        </p:txBody>
      </p:sp>
      <p:sp>
        <p:nvSpPr>
          <p:cNvPr id="3" name="Subtitle 2">
            <a:extLst>
              <a:ext uri="{FF2B5EF4-FFF2-40B4-BE49-F238E27FC236}">
                <a16:creationId xmlns:a16="http://schemas.microsoft.com/office/drawing/2014/main" xmlns="" id="{BE55CD96-2DE7-48DB-A524-826C03CFA01D}"/>
              </a:ext>
            </a:extLst>
          </p:cNvPr>
          <p:cNvSpPr>
            <a:spLocks noGrp="1"/>
          </p:cNvSpPr>
          <p:nvPr>
            <p:ph type="subTitle" idx="1"/>
          </p:nvPr>
        </p:nvSpPr>
        <p:spPr/>
        <p:txBody>
          <a:bodyPr/>
          <a:lstStyle/>
          <a:p>
            <a:r>
              <a:rPr lang="en-US" dirty="0"/>
              <a:t>Insert student’s name</a:t>
            </a:r>
          </a:p>
        </p:txBody>
      </p:sp>
    </p:spTree>
    <p:extLst>
      <p:ext uri="{BB962C8B-B14F-4D97-AF65-F5344CB8AC3E}">
        <p14:creationId xmlns:p14="http://schemas.microsoft.com/office/powerpoint/2010/main" xmlns="" val="3990481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855F3E-4281-40C1-A652-2961406F9151}"/>
              </a:ext>
            </a:extLst>
          </p:cNvPr>
          <p:cNvSpPr>
            <a:spLocks noGrp="1"/>
          </p:cNvSpPr>
          <p:nvPr>
            <p:ph type="title"/>
          </p:nvPr>
        </p:nvSpPr>
        <p:spPr>
          <a:xfrm>
            <a:off x="1141413" y="186457"/>
            <a:ext cx="9905998" cy="1478570"/>
          </a:xfrm>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84C927AC-A72D-451D-BE3F-292852A1F3D3}"/>
              </a:ext>
            </a:extLst>
          </p:cNvPr>
          <p:cNvSpPr>
            <a:spLocks noGrp="1"/>
          </p:cNvSpPr>
          <p:nvPr>
            <p:ph idx="1"/>
          </p:nvPr>
        </p:nvSpPr>
        <p:spPr>
          <a:xfrm>
            <a:off x="1141412" y="1665027"/>
            <a:ext cx="9905999" cy="4126174"/>
          </a:xfrm>
        </p:spPr>
        <p:txBody>
          <a:bodyPr>
            <a:normAutofit/>
          </a:bodyPr>
          <a:lstStyle/>
          <a:p>
            <a:pPr>
              <a:lnSpc>
                <a:spcPct val="150000"/>
              </a:lnSpc>
            </a:pPr>
            <a:r>
              <a:rPr lang="en-US" dirty="0">
                <a:latin typeface="Times New Roman" panose="02020603050405020304" pitchFamily="18" charset="0"/>
                <a:cs typeface="Times New Roman" panose="02020603050405020304" pitchFamily="18" charset="0"/>
              </a:rPr>
              <a:t>Water infrastructure systems entail ground and surface water sources of untreated water for industrial municipal, agricultural and house needs; dams, aqueducts, reservoirs, and pipes that transport water; treatment facilities that remove contaminants from water; water reservoirs; waste water collection; systems that distribute water to users; and wastewater collection facilities.  In the United States, these water infrastructure systems are numerous are in operation on a daily basis. </a:t>
            </a:r>
          </a:p>
        </p:txBody>
      </p:sp>
    </p:spTree>
    <p:extLst>
      <p:ext uri="{BB962C8B-B14F-4D97-AF65-F5344CB8AC3E}">
        <p14:creationId xmlns:p14="http://schemas.microsoft.com/office/powerpoint/2010/main" xmlns="" val="387587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D4515C-ABEB-4EFF-94C0-51E80E24DF51}"/>
              </a:ext>
            </a:extLst>
          </p:cNvPr>
          <p:cNvSpPr>
            <a:spLocks noGrp="1"/>
          </p:cNvSpPr>
          <p:nvPr>
            <p:ph type="title"/>
          </p:nvPr>
        </p:nvSpPr>
        <p:spPr>
          <a:xfrm>
            <a:off x="1143001" y="491909"/>
            <a:ext cx="9905998" cy="900793"/>
          </a:xfrm>
        </p:spPr>
        <p:txBody>
          <a:bodyPr/>
          <a:lstStyle/>
          <a:p>
            <a:pPr algn="ctr"/>
            <a:r>
              <a:rPr lang="en-US" dirty="0">
                <a:latin typeface="Times New Roman" panose="02020603050405020304" pitchFamily="18" charset="0"/>
                <a:cs typeface="Times New Roman" panose="02020603050405020304" pitchFamily="18" charset="0"/>
              </a:rPr>
              <a:t>Water security</a:t>
            </a:r>
          </a:p>
        </p:txBody>
      </p:sp>
      <p:sp>
        <p:nvSpPr>
          <p:cNvPr id="3" name="Content Placeholder 2">
            <a:extLst>
              <a:ext uri="{FF2B5EF4-FFF2-40B4-BE49-F238E27FC236}">
                <a16:creationId xmlns:a16="http://schemas.microsoft.com/office/drawing/2014/main" xmlns="" id="{3255C260-629B-40DC-A916-F88F70E9CDA9}"/>
              </a:ext>
            </a:extLst>
          </p:cNvPr>
          <p:cNvSpPr>
            <a:spLocks noGrp="1"/>
          </p:cNvSpPr>
          <p:nvPr>
            <p:ph idx="1"/>
          </p:nvPr>
        </p:nvSpPr>
        <p:spPr>
          <a:xfrm>
            <a:off x="801858" y="1392702"/>
            <a:ext cx="10663311" cy="4973389"/>
          </a:xfrm>
        </p:spPr>
        <p:txBody>
          <a:bodyPr>
            <a:normAutofit fontScale="70000" lnSpcReduction="20000"/>
          </a:bodyPr>
          <a:lstStyle/>
          <a:p>
            <a:pPr>
              <a:lnSpc>
                <a:spcPct val="210000"/>
              </a:lnSpc>
            </a:pPr>
            <a:r>
              <a:rPr lang="en-US" dirty="0">
                <a:latin typeface="Times New Roman" panose="02020603050405020304" pitchFamily="18" charset="0"/>
                <a:cs typeface="Times New Roman" panose="02020603050405020304" pitchFamily="18" charset="0"/>
              </a:rPr>
              <a:t>Water is a fundamental resource for any country’s human and economic welfare. Modern societies depends on the interconnected water infrastructure to provide reliable safe water supplies, remove and treat waster water (Hossain et al., 2019). </a:t>
            </a:r>
          </a:p>
          <a:p>
            <a:pPr>
              <a:lnSpc>
                <a:spcPct val="210000"/>
              </a:lnSpc>
            </a:pPr>
            <a:r>
              <a:rPr lang="en-US" dirty="0">
                <a:latin typeface="Times New Roman" panose="02020603050405020304" pitchFamily="18" charset="0"/>
                <a:cs typeface="Times New Roman" panose="02020603050405020304" pitchFamily="18" charset="0"/>
              </a:rPr>
              <a:t>This infrastructure is therefore essential for human welfare and economic development and it is often vulnerable to intentional disruption from terrorism and even war.</a:t>
            </a:r>
          </a:p>
          <a:p>
            <a:pPr>
              <a:lnSpc>
                <a:spcPct val="210000"/>
              </a:lnSpc>
            </a:pPr>
            <a:r>
              <a:rPr lang="en-US" dirty="0">
                <a:latin typeface="Times New Roman" panose="02020603050405020304" pitchFamily="18" charset="0"/>
                <a:cs typeface="Times New Roman" panose="02020603050405020304" pitchFamily="18" charset="0"/>
              </a:rPr>
              <a:t>Water infrastructure are attractive targets because there is no substitute for water therefore lack of water will cause the population to suffer greatly. </a:t>
            </a:r>
          </a:p>
          <a:p>
            <a:pPr>
              <a:lnSpc>
                <a:spcPct val="210000"/>
              </a:lnSpc>
            </a:pPr>
            <a:r>
              <a:rPr lang="en-US" dirty="0">
                <a:latin typeface="Times New Roman" panose="02020603050405020304" pitchFamily="18" charset="0"/>
                <a:cs typeface="Times New Roman" panose="02020603050405020304" pitchFamily="18" charset="0"/>
              </a:rPr>
              <a:t>Water infrastructure can be directly targeted or contaminated through intention introduction of disease causing agents, poison, oil spills which render it unusable therefore affecting people.</a:t>
            </a:r>
          </a:p>
        </p:txBody>
      </p:sp>
    </p:spTree>
    <p:extLst>
      <p:ext uri="{BB962C8B-B14F-4D97-AF65-F5344CB8AC3E}">
        <p14:creationId xmlns:p14="http://schemas.microsoft.com/office/powerpoint/2010/main" xmlns="" val="3368160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62838C-8C17-4A95-88EB-9E5E65F290D0}"/>
              </a:ext>
            </a:extLst>
          </p:cNvPr>
          <p:cNvSpPr>
            <a:spLocks noGrp="1"/>
          </p:cNvSpPr>
          <p:nvPr>
            <p:ph type="title"/>
          </p:nvPr>
        </p:nvSpPr>
        <p:spPr>
          <a:xfrm>
            <a:off x="731520" y="229898"/>
            <a:ext cx="10315890" cy="661642"/>
          </a:xfrm>
        </p:spPr>
        <p:txBody>
          <a:bodyPr>
            <a:normAutofit/>
          </a:bodyPr>
          <a:lstStyle/>
          <a:p>
            <a:pPr algn="ctr"/>
            <a:r>
              <a:rPr lang="en-US" sz="3200" dirty="0">
                <a:latin typeface="Times New Roman" panose="02020603050405020304" pitchFamily="18" charset="0"/>
                <a:cs typeface="Times New Roman" panose="02020603050405020304" pitchFamily="18" charset="0"/>
              </a:rPr>
              <a:t>Responses to water security concerns</a:t>
            </a:r>
          </a:p>
        </p:txBody>
      </p:sp>
      <p:sp>
        <p:nvSpPr>
          <p:cNvPr id="3" name="Content Placeholder 2">
            <a:extLst>
              <a:ext uri="{FF2B5EF4-FFF2-40B4-BE49-F238E27FC236}">
                <a16:creationId xmlns:a16="http://schemas.microsoft.com/office/drawing/2014/main" xmlns="" id="{E0A50611-828F-4FDE-B252-309C7992EDCE}"/>
              </a:ext>
            </a:extLst>
          </p:cNvPr>
          <p:cNvSpPr>
            <a:spLocks noGrp="1"/>
          </p:cNvSpPr>
          <p:nvPr>
            <p:ph idx="1"/>
          </p:nvPr>
        </p:nvSpPr>
        <p:spPr>
          <a:xfrm>
            <a:off x="731520" y="731520"/>
            <a:ext cx="10466363" cy="5430129"/>
          </a:xfrm>
        </p:spPr>
        <p:txBody>
          <a:bodyPr>
            <a:noAutofit/>
          </a:bodyPr>
          <a:lstStyle/>
          <a:p>
            <a:pPr>
              <a:lnSpc>
                <a:spcPct val="150000"/>
              </a:lnSpc>
            </a:pPr>
            <a:r>
              <a:rPr lang="en-US" dirty="0">
                <a:latin typeface="Times New Roman" panose="02020603050405020304" pitchFamily="18" charset="0"/>
                <a:cs typeface="Times New Roman" panose="02020603050405020304" pitchFamily="18" charset="0"/>
              </a:rPr>
              <a:t>Water infrastructure system operators, managers and designers have for long been preparing for extreme events. They have often focused on natural events such as earthquakes, storms, and blizzards some of which can be predicted even few hours before they occur. </a:t>
            </a:r>
          </a:p>
          <a:p>
            <a:pPr>
              <a:lnSpc>
                <a:spcPct val="150000"/>
              </a:lnSpc>
            </a:pPr>
            <a:r>
              <a:rPr lang="en-US" dirty="0">
                <a:latin typeface="Times New Roman" panose="02020603050405020304" pitchFamily="18" charset="0"/>
                <a:cs typeface="Times New Roman" panose="02020603050405020304" pitchFamily="18" charset="0"/>
              </a:rPr>
              <a:t>When considering security concerns of man-made threats, many water infrastructure system managers and organizations have for long often focused on purposeful acts such as theft and vandalism that may be caused by customers or disgruntled employees. However, since the September 11, 2002 attacks, the focus has changed to include broader malicious threats by terrorists. </a:t>
            </a:r>
          </a:p>
        </p:txBody>
      </p:sp>
    </p:spTree>
    <p:extLst>
      <p:ext uri="{BB962C8B-B14F-4D97-AF65-F5344CB8AC3E}">
        <p14:creationId xmlns:p14="http://schemas.microsoft.com/office/powerpoint/2010/main" xmlns="" val="947209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2577BC-8895-4449-8263-4E8232425CB7}"/>
              </a:ext>
            </a:extLst>
          </p:cNvPr>
          <p:cNvSpPr>
            <a:spLocks noGrp="1"/>
          </p:cNvSpPr>
          <p:nvPr>
            <p:ph type="title"/>
          </p:nvPr>
        </p:nvSpPr>
        <p:spPr>
          <a:xfrm>
            <a:off x="731520" y="0"/>
            <a:ext cx="10835639" cy="86868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Role and responsibilities of federal government in ensuring safe water supply</a:t>
            </a:r>
          </a:p>
        </p:txBody>
      </p:sp>
      <p:sp>
        <p:nvSpPr>
          <p:cNvPr id="3" name="Content Placeholder 2">
            <a:extLst>
              <a:ext uri="{FF2B5EF4-FFF2-40B4-BE49-F238E27FC236}">
                <a16:creationId xmlns:a16="http://schemas.microsoft.com/office/drawing/2014/main" xmlns="" id="{F6AC913C-4F98-4088-8A18-F0EB3230C217}"/>
              </a:ext>
            </a:extLst>
          </p:cNvPr>
          <p:cNvSpPr>
            <a:spLocks noGrp="1"/>
          </p:cNvSpPr>
          <p:nvPr>
            <p:ph idx="1"/>
          </p:nvPr>
        </p:nvSpPr>
        <p:spPr>
          <a:xfrm>
            <a:off x="731520" y="868680"/>
            <a:ext cx="10728960" cy="5486400"/>
          </a:xfrm>
        </p:spPr>
        <p:txBody>
          <a:bodyPr/>
          <a:lstStyle/>
          <a:p>
            <a:pPr marL="0" indent="0">
              <a:lnSpc>
                <a:spcPct val="200000"/>
              </a:lnSpc>
              <a:buNone/>
            </a:pPr>
            <a:r>
              <a:rPr lang="en-US" dirty="0">
                <a:latin typeface="Times New Roman" panose="02020603050405020304" pitchFamily="18" charset="0"/>
                <a:cs typeface="Times New Roman" panose="02020603050405020304" pitchFamily="18" charset="0"/>
              </a:rPr>
              <a:t>The federal government plays a critical role in ensuring water security. </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Enacting legislative policy frameworks and standards to protect water resources and systems.</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Ensuring proper water infrastructure systems are in place for safe water supply</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Enforcing policies and acts that promote safe water supply</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Providing financial resources to foster research on water </a:t>
            </a:r>
          </a:p>
        </p:txBody>
      </p:sp>
    </p:spTree>
    <p:extLst>
      <p:ext uri="{BB962C8B-B14F-4D97-AF65-F5344CB8AC3E}">
        <p14:creationId xmlns:p14="http://schemas.microsoft.com/office/powerpoint/2010/main" xmlns="" val="310951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E49E1D-7F68-4D3E-8E32-6E3B0BF288DD}"/>
              </a:ext>
            </a:extLst>
          </p:cNvPr>
          <p:cNvSpPr>
            <a:spLocks noGrp="1"/>
          </p:cNvSpPr>
          <p:nvPr>
            <p:ph type="title"/>
          </p:nvPr>
        </p:nvSpPr>
        <p:spPr>
          <a:xfrm>
            <a:off x="195416" y="327514"/>
            <a:ext cx="11797989" cy="1478570"/>
          </a:xfrm>
        </p:spPr>
        <p:txBody>
          <a:bodyPr/>
          <a:lstStyle/>
          <a:p>
            <a:pPr algn="ctr"/>
            <a:r>
              <a:rPr lang="en-US" dirty="0">
                <a:latin typeface="Times New Roman" panose="02020603050405020304" pitchFamily="18" charset="0"/>
                <a:cs typeface="Times New Roman" panose="02020603050405020304" pitchFamily="18" charset="0"/>
              </a:rPr>
              <a:t>Limitations of federal government in ensuring a safe water supply</a:t>
            </a:r>
          </a:p>
        </p:txBody>
      </p:sp>
      <p:sp>
        <p:nvSpPr>
          <p:cNvPr id="3" name="Content Placeholder 2">
            <a:extLst>
              <a:ext uri="{FF2B5EF4-FFF2-40B4-BE49-F238E27FC236}">
                <a16:creationId xmlns:a16="http://schemas.microsoft.com/office/drawing/2014/main" xmlns="" id="{204E4E3B-36FD-4CF2-BA1D-724BB1C9431F}"/>
              </a:ext>
            </a:extLst>
          </p:cNvPr>
          <p:cNvSpPr>
            <a:spLocks noGrp="1"/>
          </p:cNvSpPr>
          <p:nvPr>
            <p:ph idx="1"/>
          </p:nvPr>
        </p:nvSpPr>
        <p:spPr>
          <a:xfrm>
            <a:off x="379141" y="1532586"/>
            <a:ext cx="11614263" cy="4997900"/>
          </a:xfrm>
        </p:spPr>
        <p:txBody>
          <a:bodyPr>
            <a:normAutofit/>
          </a:bodyPr>
          <a:lstStyle/>
          <a:p>
            <a:pPr lvl="2">
              <a:lnSpc>
                <a:spcPct val="200000"/>
              </a:lnSpc>
            </a:pPr>
            <a:r>
              <a:rPr lang="en-US" sz="2800" dirty="0">
                <a:latin typeface="Times New Roman" panose="02020603050405020304" pitchFamily="18" charset="0"/>
                <a:cs typeface="Times New Roman" panose="02020603050405020304" pitchFamily="18" charset="0"/>
              </a:rPr>
              <a:t>Failure of modern system of water quality regulation. </a:t>
            </a:r>
          </a:p>
          <a:p>
            <a:pPr lvl="2">
              <a:lnSpc>
                <a:spcPct val="200000"/>
              </a:lnSpc>
            </a:pPr>
            <a:r>
              <a:rPr lang="en-US" sz="2800" dirty="0">
                <a:latin typeface="Times New Roman" panose="02020603050405020304" pitchFamily="18" charset="0"/>
                <a:cs typeface="Times New Roman" panose="02020603050405020304" pitchFamily="18" charset="0"/>
              </a:rPr>
              <a:t>Aging water infrastructure systems.  </a:t>
            </a:r>
          </a:p>
          <a:p>
            <a:pPr lvl="2">
              <a:lnSpc>
                <a:spcPct val="200000"/>
              </a:lnSpc>
            </a:pPr>
            <a:r>
              <a:rPr lang="en-US" sz="2800" dirty="0">
                <a:latin typeface="Times New Roman" panose="02020603050405020304" pitchFamily="18" charset="0"/>
                <a:cs typeface="Times New Roman" panose="02020603050405020304" pitchFamily="18" charset="0"/>
              </a:rPr>
              <a:t>Climate Change</a:t>
            </a:r>
          </a:p>
          <a:p>
            <a:pPr lvl="2">
              <a:lnSpc>
                <a:spcPct val="200000"/>
              </a:lnSpc>
            </a:pPr>
            <a:r>
              <a:rPr lang="en-US" sz="2800" dirty="0">
                <a:latin typeface="Times New Roman" panose="02020603050405020304" pitchFamily="18" charset="0"/>
                <a:cs typeface="Times New Roman" panose="02020603050405020304" pitchFamily="18" charset="0"/>
              </a:rPr>
              <a:t>Outdated policy</a:t>
            </a:r>
          </a:p>
          <a:p>
            <a:pPr lvl="2">
              <a:lnSpc>
                <a:spcPct val="200000"/>
              </a:lnSpc>
            </a:pPr>
            <a:r>
              <a:rPr lang="en-US" sz="2800" dirty="0">
                <a:latin typeface="Times New Roman" panose="02020603050405020304" pitchFamily="18" charset="0"/>
                <a:cs typeface="Times New Roman" panose="02020603050405020304" pitchFamily="18" charset="0"/>
              </a:rPr>
              <a:t>Technological advancements</a:t>
            </a:r>
          </a:p>
        </p:txBody>
      </p:sp>
    </p:spTree>
    <p:extLst>
      <p:ext uri="{BB962C8B-B14F-4D97-AF65-F5344CB8AC3E}">
        <p14:creationId xmlns:p14="http://schemas.microsoft.com/office/powerpoint/2010/main" xmlns="" val="3523966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921C96-CB51-4F21-BB74-2473AD6CBB3D}"/>
              </a:ext>
            </a:extLst>
          </p:cNvPr>
          <p:cNvSpPr>
            <a:spLocks noGrp="1"/>
          </p:cNvSpPr>
          <p:nvPr>
            <p:ph type="title"/>
          </p:nvPr>
        </p:nvSpPr>
        <p:spPr>
          <a:xfrm>
            <a:off x="1143001" y="450877"/>
            <a:ext cx="9905998" cy="615922"/>
          </a:xfrm>
        </p:spPr>
        <p:txBody>
          <a:bodyPr>
            <a:noAutofit/>
          </a:bodyPr>
          <a:lstStyle/>
          <a:p>
            <a:pPr algn="ctr"/>
            <a:r>
              <a:rPr lang="en-US" sz="4000" dirty="0">
                <a:latin typeface="Times New Roman" panose="02020603050405020304" pitchFamily="18" charset="0"/>
                <a:cs typeface="Times New Roman" panose="02020603050405020304" pitchFamily="18" charset="0"/>
              </a:rPr>
              <a:t>Sector specific plans</a:t>
            </a:r>
          </a:p>
        </p:txBody>
      </p:sp>
      <p:sp>
        <p:nvSpPr>
          <p:cNvPr id="3" name="Content Placeholder 2">
            <a:extLst>
              <a:ext uri="{FF2B5EF4-FFF2-40B4-BE49-F238E27FC236}">
                <a16:creationId xmlns:a16="http://schemas.microsoft.com/office/drawing/2014/main" xmlns="" id="{D90BB219-F4E3-49F3-97DB-1A551A67CDA1}"/>
              </a:ext>
            </a:extLst>
          </p:cNvPr>
          <p:cNvSpPr>
            <a:spLocks noGrp="1"/>
          </p:cNvSpPr>
          <p:nvPr>
            <p:ph idx="1"/>
          </p:nvPr>
        </p:nvSpPr>
        <p:spPr>
          <a:xfrm>
            <a:off x="468352" y="1066799"/>
            <a:ext cx="11195824" cy="5340324"/>
          </a:xfrm>
        </p:spPr>
        <p:txBody>
          <a:bodyPr>
            <a:normAutofit/>
          </a:bodyPr>
          <a:lstStyle/>
          <a:p>
            <a:r>
              <a:rPr lang="en-US" sz="2800" dirty="0">
                <a:latin typeface="Times New Roman" panose="02020603050405020304" pitchFamily="18" charset="0"/>
                <a:cs typeface="Times New Roman" panose="02020603050405020304" pitchFamily="18" charset="0"/>
              </a:rPr>
              <a:t>Sector specific plans (SSP) provide means through which the National Infrastructure Protection Program is executed across the critical infrastructure and key resources sectors. The SSP also provides means for the national framework for different sectors through which their unique characteristics and risk landscapes are addressed. The Critical Infrastructures provide important services which underpin the American society and serve as the country’s backbone for health, security and economy.</a:t>
            </a:r>
          </a:p>
        </p:txBody>
      </p:sp>
    </p:spTree>
    <p:extLst>
      <p:ext uri="{BB962C8B-B14F-4D97-AF65-F5344CB8AC3E}">
        <p14:creationId xmlns:p14="http://schemas.microsoft.com/office/powerpoint/2010/main" xmlns="" val="3811121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6C272D-8942-4BCD-9FC3-BFF29706E8BE}"/>
              </a:ext>
            </a:extLst>
          </p:cNvPr>
          <p:cNvSpPr>
            <a:spLocks noGrp="1"/>
          </p:cNvSpPr>
          <p:nvPr>
            <p:ph type="title"/>
          </p:nvPr>
        </p:nvSpPr>
        <p:spPr>
          <a:xfrm>
            <a:off x="1141412" y="327514"/>
            <a:ext cx="10232832" cy="906926"/>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Lessons learned from bp oil spill that should drive changes in </a:t>
            </a:r>
            <a:r>
              <a:rPr lang="en-US" dirty="0" err="1">
                <a:latin typeface="Times New Roman" panose="02020603050405020304" pitchFamily="18" charset="0"/>
                <a:cs typeface="Times New Roman" panose="02020603050405020304" pitchFamily="18" charset="0"/>
              </a:rPr>
              <a:t>ssp</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ACEBCA9-8936-4C76-9E90-A3F24F8239A9}"/>
              </a:ext>
            </a:extLst>
          </p:cNvPr>
          <p:cNvSpPr>
            <a:spLocks noGrp="1"/>
          </p:cNvSpPr>
          <p:nvPr>
            <p:ph idx="1"/>
          </p:nvPr>
        </p:nvSpPr>
        <p:spPr>
          <a:xfrm>
            <a:off x="1141412" y="1234440"/>
            <a:ext cx="9905999" cy="5296046"/>
          </a:xfrm>
        </p:spPr>
        <p:txBody>
          <a:bodyPr/>
          <a:lstStyle/>
          <a:p>
            <a:pPr>
              <a:lnSpc>
                <a:spcPct val="200000"/>
              </a:lnSpc>
            </a:pPr>
            <a:r>
              <a:rPr lang="en-US" dirty="0">
                <a:latin typeface="Times New Roman" panose="02020603050405020304" pitchFamily="18" charset="0"/>
                <a:cs typeface="Times New Roman" panose="02020603050405020304" pitchFamily="18" charset="0"/>
              </a:rPr>
              <a:t>Planning and preparedness. </a:t>
            </a:r>
          </a:p>
          <a:p>
            <a:pPr>
              <a:lnSpc>
                <a:spcPct val="200000"/>
              </a:lnSpc>
            </a:pPr>
            <a:r>
              <a:rPr lang="en-US" dirty="0">
                <a:latin typeface="Times New Roman" panose="02020603050405020304" pitchFamily="18" charset="0"/>
                <a:cs typeface="Times New Roman" panose="02020603050405020304" pitchFamily="18" charset="0"/>
              </a:rPr>
              <a:t>Additional policy guidelines</a:t>
            </a:r>
          </a:p>
          <a:p>
            <a:pPr>
              <a:lnSpc>
                <a:spcPct val="200000"/>
              </a:lnSpc>
            </a:pPr>
            <a:r>
              <a:rPr lang="en-US" dirty="0">
                <a:latin typeface="Times New Roman" panose="02020603050405020304" pitchFamily="18" charset="0"/>
                <a:cs typeface="Times New Roman" panose="02020603050405020304" pitchFamily="18" charset="0"/>
              </a:rPr>
              <a:t>Alternative response technologies</a:t>
            </a:r>
          </a:p>
          <a:p>
            <a:pPr>
              <a:lnSpc>
                <a:spcPct val="200000"/>
              </a:lnSpc>
            </a:pPr>
            <a:r>
              <a:rPr lang="en-US" dirty="0">
                <a:latin typeface="Times New Roman" panose="02020603050405020304" pitchFamily="18" charset="0"/>
                <a:cs typeface="Times New Roman" panose="02020603050405020304" pitchFamily="18" charset="0"/>
              </a:rPr>
              <a:t>Cooperation between federal agencies and state departments. </a:t>
            </a:r>
          </a:p>
          <a:p>
            <a:pPr>
              <a:lnSpc>
                <a:spcPct val="200000"/>
              </a:lnSpc>
            </a:pPr>
            <a:endParaRPr lang="en-US" dirty="0">
              <a:latin typeface="Times New Roman" panose="02020603050405020304" pitchFamily="18" charset="0"/>
              <a:cs typeface="Times New Roman" panose="02020603050405020304" pitchFamily="18" charset="0"/>
            </a:endParaRPr>
          </a:p>
          <a:p>
            <a:pPr>
              <a:lnSpc>
                <a:spcPct val="2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5396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C458E5-B7C5-4605-950C-55B50041FEAA}"/>
              </a:ext>
            </a:extLst>
          </p:cNvPr>
          <p:cNvSpPr>
            <a:spLocks noGrp="1"/>
          </p:cNvSpPr>
          <p:nvPr>
            <p:ph type="title"/>
          </p:nvPr>
        </p:nvSpPr>
        <p:spPr>
          <a:xfrm>
            <a:off x="1141412" y="23510"/>
            <a:ext cx="9905998" cy="593062"/>
          </a:xfrm>
        </p:spPr>
        <p:txBody>
          <a:bodyPr/>
          <a:lstStyle/>
          <a:p>
            <a:pPr algn="ctr"/>
            <a:r>
              <a:rPr lang="en-US" dirty="0">
                <a:latin typeface="Times New Roman" panose="02020603050405020304" pitchFamily="18" charset="0"/>
                <a:cs typeface="Times New Roman" panose="02020603050405020304" pitchFamily="18" charset="0"/>
              </a:rPr>
              <a:t>Recommendations</a:t>
            </a:r>
          </a:p>
        </p:txBody>
      </p:sp>
      <p:sp>
        <p:nvSpPr>
          <p:cNvPr id="3" name="Content Placeholder 2">
            <a:extLst>
              <a:ext uri="{FF2B5EF4-FFF2-40B4-BE49-F238E27FC236}">
                <a16:creationId xmlns:a16="http://schemas.microsoft.com/office/drawing/2014/main" xmlns="" id="{0DA13BD7-8D2E-45B1-BD91-637A51F2D190}"/>
              </a:ext>
            </a:extLst>
          </p:cNvPr>
          <p:cNvSpPr>
            <a:spLocks noGrp="1"/>
          </p:cNvSpPr>
          <p:nvPr>
            <p:ph idx="1"/>
          </p:nvPr>
        </p:nvSpPr>
        <p:spPr>
          <a:xfrm>
            <a:off x="1141412" y="947652"/>
            <a:ext cx="9905999" cy="5590308"/>
          </a:xfrm>
        </p:spPr>
        <p:txBody>
          <a:bodyPr>
            <a:normAutofit/>
          </a:bodyPr>
          <a:lstStyle/>
          <a:p>
            <a:pPr marL="0" indent="0">
              <a:lnSpc>
                <a:spcPct val="150000"/>
              </a:lnSpc>
              <a:buNone/>
            </a:pPr>
            <a:r>
              <a:rPr lang="en-US" dirty="0">
                <a:latin typeface="Times New Roman" panose="02020603050405020304" pitchFamily="18" charset="0"/>
                <a:cs typeface="Times New Roman" panose="02020603050405020304" pitchFamily="18" charset="0"/>
              </a:rPr>
              <a:t>Water security issues lack visibility and sources required to bring coherence to the government’s effort. The National Infrastructure Commission has often provided reports that point out on the lack of visibility and limited resources however the issues have not been adequately addressed. The government should consider the following policy options for conflict prevention and protection of the countries interest related to water.</a:t>
            </a:r>
          </a:p>
          <a:p>
            <a:pPr lvl="1">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To enhance the priority of water and security through;</a:t>
            </a:r>
          </a:p>
          <a:p>
            <a:pPr lvl="1">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Issuing national security decision directive</a:t>
            </a:r>
          </a:p>
          <a:p>
            <a:pPr lvl="1">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Developing water security strategy which reflects and addresses water risks</a:t>
            </a:r>
          </a:p>
          <a:p>
            <a:pPr lvl="1">
              <a:lnSpc>
                <a:spcPct val="15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Increase resources to water issues</a:t>
            </a:r>
          </a:p>
          <a:p>
            <a:pPr marL="0" indent="0">
              <a:lnSpc>
                <a:spcPct val="150000"/>
              </a:lnSpc>
              <a:buNone/>
            </a:pPr>
            <a:endParaRPr lang="en-US" dirty="0">
              <a:latin typeface="Times New Roman" panose="02020603050405020304" pitchFamily="18" charset="0"/>
              <a:cs typeface="Times New Roman" panose="02020603050405020304" pitchFamily="18" charset="0"/>
            </a:endParaRPr>
          </a:p>
          <a:p>
            <a:pPr marL="0" indent="0">
              <a:lnSpc>
                <a:spcPct val="150000"/>
              </a:lnSpc>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53774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636F09-7E79-40F4-9D93-C0FA42331BB6}"/>
              </a:ext>
            </a:extLst>
          </p:cNvPr>
          <p:cNvSpPr>
            <a:spLocks noGrp="1"/>
          </p:cNvSpPr>
          <p:nvPr>
            <p:ph type="title"/>
          </p:nvPr>
        </p:nvSpPr>
        <p:spPr>
          <a:xfrm>
            <a:off x="1141412" y="0"/>
            <a:ext cx="9905998" cy="448281"/>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9575FEC6-CC95-4B0D-BFC4-B6B257509DF2}"/>
              </a:ext>
            </a:extLst>
          </p:cNvPr>
          <p:cNvSpPr>
            <a:spLocks noGrp="1"/>
          </p:cNvSpPr>
          <p:nvPr>
            <p:ph idx="1"/>
          </p:nvPr>
        </p:nvSpPr>
        <p:spPr>
          <a:xfrm>
            <a:off x="518616" y="448281"/>
            <a:ext cx="10945504" cy="5993462"/>
          </a:xfrm>
        </p:spPr>
        <p:txBody>
          <a:bodyPr/>
          <a:lstStyle/>
          <a:p>
            <a:r>
              <a:rPr lang="en-US" dirty="0">
                <a:latin typeface="Times New Roman" panose="02020603050405020304" pitchFamily="18" charset="0"/>
                <a:cs typeface="Times New Roman" panose="02020603050405020304" pitchFamily="18" charset="0"/>
              </a:rPr>
              <a:t>Grigg, N. (2019). Aging water infrastructure. </a:t>
            </a:r>
            <a:r>
              <a:rPr lang="en-US" i="1" dirty="0">
                <a:latin typeface="Times New Roman" panose="02020603050405020304" pitchFamily="18" charset="0"/>
                <a:cs typeface="Times New Roman" panose="02020603050405020304" pitchFamily="18" charset="0"/>
              </a:rPr>
              <a:t>Resilient Water Services and Systems:: The Foundation of Well-Being</a:t>
            </a:r>
            <a:r>
              <a:rPr lang="en-US" dirty="0">
                <a:latin typeface="Times New Roman" panose="02020603050405020304" pitchFamily="18" charset="0"/>
                <a:cs typeface="Times New Roman" panose="02020603050405020304" pitchFamily="18" charset="0"/>
              </a:rPr>
              <a:t>, 31.</a:t>
            </a:r>
          </a:p>
          <a:p>
            <a:r>
              <a:rPr lang="en-US" dirty="0">
                <a:latin typeface="Times New Roman" panose="02020603050405020304" pitchFamily="18" charset="0"/>
                <a:cs typeface="Times New Roman" panose="02020603050405020304" pitchFamily="18" charset="0"/>
              </a:rPr>
              <a:t>Hazen, T. C. (2018). Lessons from the 2010 Deepwater Horizon Accident in the Gulf of Mexico. </a:t>
            </a:r>
            <a:r>
              <a:rPr lang="en-US" i="1" dirty="0">
                <a:latin typeface="Times New Roman" panose="02020603050405020304" pitchFamily="18" charset="0"/>
                <a:cs typeface="Times New Roman" panose="02020603050405020304" pitchFamily="18" charset="0"/>
              </a:rPr>
              <a:t>Hydrocarbons, Oils and Lipids: Diversity, Origin, Chemistry and Fate</a:t>
            </a:r>
            <a:r>
              <a:rPr lang="en-US" dirty="0">
                <a:latin typeface="Times New Roman" panose="02020603050405020304" pitchFamily="18" charset="0"/>
                <a:cs typeface="Times New Roman" panose="02020603050405020304" pitchFamily="18" charset="0"/>
              </a:rPr>
              <a:t>, 1-19.</a:t>
            </a:r>
          </a:p>
          <a:p>
            <a:r>
              <a:rPr lang="en-US" dirty="0">
                <a:latin typeface="Times New Roman" panose="02020603050405020304" pitchFamily="18" charset="0"/>
                <a:cs typeface="Times New Roman" panose="02020603050405020304" pitchFamily="18" charset="0"/>
              </a:rPr>
              <a:t>Hossain, F., Arnold, J., Niyogi, D., Pielke, R. A., Chen, J., Wegner, D., ... &amp; Brown, C. (2019). Resilience of Water Management Infrastructure. In </a:t>
            </a:r>
            <a:r>
              <a:rPr lang="en-US" i="1" dirty="0">
                <a:latin typeface="Times New Roman" panose="02020603050405020304" pitchFamily="18" charset="0"/>
                <a:cs typeface="Times New Roman" panose="02020603050405020304" pitchFamily="18" charset="0"/>
              </a:rPr>
              <a:t>Resilience of Large Water Management Infrastructure</a:t>
            </a:r>
            <a:r>
              <a:rPr lang="en-US" dirty="0">
                <a:latin typeface="Times New Roman" panose="02020603050405020304" pitchFamily="18" charset="0"/>
                <a:cs typeface="Times New Roman" panose="02020603050405020304" pitchFamily="18" charset="0"/>
              </a:rPr>
              <a:t> (pp. 1-20). Springer, Cham.</a:t>
            </a:r>
          </a:p>
          <a:p>
            <a:r>
              <a:rPr lang="en-US" dirty="0" err="1">
                <a:latin typeface="Times New Roman" panose="02020603050405020304" pitchFamily="18" charset="0"/>
                <a:cs typeface="Times New Roman" panose="02020603050405020304" pitchFamily="18" charset="0"/>
              </a:rPr>
              <a:t>Knopman</a:t>
            </a:r>
            <a:r>
              <a:rPr lang="en-US" dirty="0">
                <a:latin typeface="Times New Roman" panose="02020603050405020304" pitchFamily="18" charset="0"/>
                <a:cs typeface="Times New Roman" panose="02020603050405020304" pitchFamily="18" charset="0"/>
              </a:rPr>
              <a:t>, D., </a:t>
            </a:r>
            <a:r>
              <a:rPr lang="en-US" dirty="0" err="1">
                <a:latin typeface="Times New Roman" panose="02020603050405020304" pitchFamily="18" charset="0"/>
                <a:cs typeface="Times New Roman" panose="02020603050405020304" pitchFamily="18" charset="0"/>
              </a:rPr>
              <a:t>Wachs</a:t>
            </a:r>
            <a:r>
              <a:rPr lang="en-US" dirty="0">
                <a:latin typeface="Times New Roman" panose="02020603050405020304" pitchFamily="18" charset="0"/>
                <a:cs typeface="Times New Roman" panose="02020603050405020304" pitchFamily="18" charset="0"/>
              </a:rPr>
              <a:t>, M., Miller, B., Davis, S., &amp; </a:t>
            </a:r>
            <a:r>
              <a:rPr lang="en-US" dirty="0" err="1">
                <a:latin typeface="Times New Roman" panose="02020603050405020304" pitchFamily="18" charset="0"/>
                <a:cs typeface="Times New Roman" panose="02020603050405020304" pitchFamily="18" charset="0"/>
              </a:rPr>
              <a:t>Pfrommer</a:t>
            </a:r>
            <a:r>
              <a:rPr lang="en-US" dirty="0">
                <a:latin typeface="Times New Roman" panose="02020603050405020304" pitchFamily="18" charset="0"/>
                <a:cs typeface="Times New Roman" panose="02020603050405020304" pitchFamily="18" charset="0"/>
              </a:rPr>
              <a:t>, K. (2018). Renewing America’s Infrastructure: An Agenda for Federal Transportation and Water Policy. </a:t>
            </a:r>
            <a:r>
              <a:rPr lang="en-US" i="1" dirty="0">
                <a:latin typeface="Times New Roman" panose="02020603050405020304" pitchFamily="18" charset="0"/>
                <a:cs typeface="Times New Roman" panose="02020603050405020304" pitchFamily="18" charset="0"/>
              </a:rPr>
              <a:t>Public Works Management &amp; Policy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23</a:t>
            </a:r>
            <a:r>
              <a:rPr lang="en-US" dirty="0">
                <a:latin typeface="Times New Roman" panose="02020603050405020304" pitchFamily="18" charset="0"/>
                <a:cs typeface="Times New Roman" panose="02020603050405020304" pitchFamily="18" charset="0"/>
              </a:rPr>
              <a:t>(4), 310-323.</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618375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317</TotalTime>
  <Words>1239</Words>
  <Application>Microsoft Office PowerPoint</Application>
  <PresentationFormat>Custom</PresentationFormat>
  <Paragraphs>59</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Circuit</vt:lpstr>
      <vt:lpstr>Water security</vt:lpstr>
      <vt:lpstr>Introduction</vt:lpstr>
      <vt:lpstr>Water security</vt:lpstr>
      <vt:lpstr>Responses to water security concerns</vt:lpstr>
      <vt:lpstr>Role and responsibilities of federal government in ensuring safe water supply</vt:lpstr>
      <vt:lpstr>Limitations of federal government in ensuring a safe water supply</vt:lpstr>
      <vt:lpstr>Sector specific plans</vt:lpstr>
      <vt:lpstr>Lessons learned from bp oil spill that should drive changes in ssp</vt:lpstr>
      <vt:lpstr>Recommendations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collo</dc:creator>
  <cp:lastModifiedBy>ADM</cp:lastModifiedBy>
  <cp:revision>142</cp:revision>
  <dcterms:created xsi:type="dcterms:W3CDTF">2019-11-01T16:42:27Z</dcterms:created>
  <dcterms:modified xsi:type="dcterms:W3CDTF">2019-11-02T09:12:24Z</dcterms:modified>
</cp:coreProperties>
</file>